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7" r:id="rId2"/>
    <p:sldId id="258" r:id="rId3"/>
    <p:sldId id="260" r:id="rId4"/>
    <p:sldId id="271" r:id="rId5"/>
    <p:sldId id="257" r:id="rId6"/>
    <p:sldId id="267" r:id="rId7"/>
    <p:sldId id="266" r:id="rId8"/>
    <p:sldId id="259" r:id="rId9"/>
    <p:sldId id="264" r:id="rId10"/>
    <p:sldId id="265" r:id="rId11"/>
    <p:sldId id="272" r:id="rId12"/>
    <p:sldId id="274" r:id="rId13"/>
    <p:sldId id="273" r:id="rId14"/>
    <p:sldId id="275" r:id="rId15"/>
    <p:sldId id="276" r:id="rId16"/>
    <p:sldId id="278" r:id="rId17"/>
    <p:sldId id="256" r:id="rId18"/>
    <p:sldId id="268" r:id="rId19"/>
    <p:sldId id="26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21202s21.edusite.ru/images/p58_img2_exposure.jpg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hyperlink" Target="http://gov.cap.ru/home/71/2009/banner/3/sxema.gif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behbeh.ru/wp-content/uploads/2009/04/001336_579388_6.jp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-tel.ru/problema-narkomanii-v-rossii-osnovnye-trudnosti.php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1428736"/>
            <a:ext cx="8072494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Проблема </a:t>
            </a:r>
          </a:p>
          <a:p>
            <a:pPr algn="ctr"/>
            <a:r>
              <a:rPr lang="ru-RU" sz="6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нашего современного </a:t>
            </a:r>
          </a:p>
          <a:p>
            <a:pPr algn="ctr"/>
            <a:r>
              <a:rPr lang="ru-RU" sz="6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времени!</a:t>
            </a:r>
            <a:endParaRPr lang="ru-RU" sz="6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2514600" y="5791200"/>
            <a:ext cx="6629400" cy="1066800"/>
          </a:xfrm>
        </p:spPr>
        <p:txBody>
          <a:bodyPr>
            <a:normAutofit fontScale="92500"/>
          </a:bodyPr>
          <a:lstStyle/>
          <a:p>
            <a:r>
              <a:rPr lang="ru-RU" sz="4400" dirty="0" smtClean="0"/>
              <a:t>Выполнила группа э/т-11</a:t>
            </a:r>
            <a:endParaRPr lang="ru-RU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\\Fileserver\Study\Пользователи\S91603045\Мои документы\Пылаева А.И\t_graf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029753"/>
            <a:ext cx="7180976" cy="582824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071670" y="0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28860" y="0"/>
            <a:ext cx="44422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Статистика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14810" y="428604"/>
            <a:ext cx="492919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Никотин действует на кровь так же, как и алкоголь, только тромбы поменьше - до 100 штук эритроцитов, но никотин через 10 минут после того, как человек закурил, вызывает стойкое сужение кровеносных сосудов, которое длится около часа. И так же проис­ходит отсекание мелких сосудов и капилляров, так же страдает память.</a:t>
            </a:r>
            <a:endParaRPr lang="ru-RU" sz="2800" dirty="0"/>
          </a:p>
        </p:txBody>
      </p:sp>
      <p:pic>
        <p:nvPicPr>
          <p:cNvPr id="3" name="Picture 2" descr="\\Fileserver\Study\Пользователи\S91624065\Мои документы\Мои рисунки\iлоол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28604"/>
            <a:ext cx="3836638" cy="2625069"/>
          </a:xfrm>
          <a:prstGeom prst="rect">
            <a:avLst/>
          </a:prstGeom>
          <a:noFill/>
        </p:spPr>
      </p:pic>
      <p:pic>
        <p:nvPicPr>
          <p:cNvPr id="4" name="Picture 1" descr="\\Fileserver\Study\Пользователи\S91624065\Мои документы\Мои рисунки\Инфомация к презентации. Светлакова С\CALS1J6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429000"/>
            <a:ext cx="4038600" cy="28241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sz="half" idx="4294967295"/>
          </p:nvPr>
        </p:nvSpPr>
        <p:spPr>
          <a:xfrm>
            <a:off x="4624388" y="1600200"/>
            <a:ext cx="4519612" cy="5257800"/>
          </a:xfrm>
        </p:spPr>
        <p:txBody>
          <a:bodyPr>
            <a:normAutofit fontScale="85000" lnSpcReduction="20000"/>
          </a:bodyPr>
          <a:lstStyle/>
          <a:p>
            <a:r>
              <a:rPr lang="ru-RU" sz="3300" dirty="0" smtClean="0"/>
              <a:t>Причина тяги человека к алкоголю и табаку лежит в его </a:t>
            </a:r>
            <a:r>
              <a:rPr lang="ru-RU" sz="3300" dirty="0" err="1" smtClean="0"/>
              <a:t>эйфорическом</a:t>
            </a:r>
            <a:r>
              <a:rPr lang="ru-RU" sz="3300" dirty="0" smtClean="0"/>
              <a:t>  действии. Человек, выпив, чувствует себя более Ученные считают, что чаще всего впадают в зависимость от алкоголя и </a:t>
            </a:r>
            <a:r>
              <a:rPr lang="ru-RU" sz="3300" dirty="0" err="1" smtClean="0"/>
              <a:t>табакокурение</a:t>
            </a:r>
            <a:r>
              <a:rPr lang="ru-RU" sz="3300" dirty="0" smtClean="0"/>
              <a:t> недостаточно организованные личности.</a:t>
            </a:r>
          </a:p>
          <a:p>
            <a:endParaRPr lang="ru-RU" dirty="0"/>
          </a:p>
        </p:txBody>
      </p:sp>
      <p:pic>
        <p:nvPicPr>
          <p:cNvPr id="10" name="Picture 2" descr="\\Fileserver\Study\Пользователи\S91624065\Мои документы\Мои рисунки\CAWJWHAD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928802"/>
            <a:ext cx="4381500" cy="3286125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714348" y="214290"/>
            <a:ext cx="721523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Причина тяги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\\Fileserver\Study\Пользователи\S91624065\Мои документы\Мои рисунки\09082b45b2ff57470a5a7f7d2aba2f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98524"/>
            <a:ext cx="4714908" cy="6659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14414" y="285728"/>
            <a:ext cx="7467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Детский алкоголизм:</a:t>
            </a:r>
            <a:endParaRPr lang="ru-RU" dirty="0"/>
          </a:p>
        </p:txBody>
      </p:sp>
      <p:pic>
        <p:nvPicPr>
          <p:cNvPr id="7" name="Picture 2" descr="\\Fileserver\Study\Пользователи\S91625067\Мои документы\Мои рисунки\здоровой образ жизни\д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500174"/>
            <a:ext cx="3571900" cy="2667019"/>
          </a:xfrm>
          <a:prstGeom prst="rect">
            <a:avLst/>
          </a:prstGeom>
          <a:noFill/>
        </p:spPr>
      </p:pic>
      <p:pic>
        <p:nvPicPr>
          <p:cNvPr id="8" name="Picture 3" descr="\\Fileserver\Study\Пользователи\S91625067\Мои документы\Мои рисунки\здоровой образ жизни\л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1500174"/>
            <a:ext cx="3613951" cy="2704317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071538" y="4180344"/>
            <a:ext cx="664373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Алкоголизм, регулярное, </a:t>
            </a:r>
            <a:r>
              <a:rPr lang="ru-RU" sz="2400" dirty="0" err="1" smtClean="0">
                <a:solidFill>
                  <a:srgbClr val="FF0000"/>
                </a:solidFill>
              </a:rPr>
              <a:t>компульсивное</a:t>
            </a:r>
            <a:r>
              <a:rPr lang="ru-RU" sz="2400" dirty="0" smtClean="0">
                <a:solidFill>
                  <a:srgbClr val="FF0000"/>
                </a:solidFill>
              </a:rPr>
              <a:t> потребление большого количества алкоголя в течение долгого периода времени. Это наиболее серьезная форма наркомании. Алкоголик пьет </a:t>
            </a:r>
            <a:r>
              <a:rPr lang="ru-RU" sz="2400" dirty="0" err="1" smtClean="0">
                <a:solidFill>
                  <a:srgbClr val="FF0000"/>
                </a:solidFill>
              </a:rPr>
              <a:t>компульсивно</a:t>
            </a:r>
            <a:r>
              <a:rPr lang="ru-RU" sz="2400" dirty="0" smtClean="0">
                <a:solidFill>
                  <a:srgbClr val="FF0000"/>
                </a:solidFill>
              </a:rPr>
              <a:t>, отвечая на психологическую или физическую зависимость алкоголя</a:t>
            </a:r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\\Fileserver\Study\Пользователи\S91625067\Мои документы\Мои рисунки\здоровой образ жизни\пн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214686"/>
            <a:ext cx="3876800" cy="3357586"/>
          </a:xfrm>
          <a:prstGeom prst="rect">
            <a:avLst/>
          </a:prstGeom>
          <a:noFill/>
        </p:spPr>
      </p:pic>
      <p:pic>
        <p:nvPicPr>
          <p:cNvPr id="6" name="Picture 2" descr="\\Fileserver\Study\Пользователи\S91625067\Мои документы\Мои рисунки\здоровой образ жизни\ен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2357430"/>
            <a:ext cx="3570452" cy="450057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71472" y="0"/>
            <a:ext cx="750099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Концепция алкоголизма. Физические последствия алкоголизма. Прогностическая </a:t>
            </a:r>
            <a:r>
              <a:rPr lang="ru-RU" sz="2800" dirty="0" err="1" smtClean="0">
                <a:solidFill>
                  <a:srgbClr val="FF0000"/>
                </a:solidFill>
              </a:rPr>
              <a:t>неблагоприятность</a:t>
            </a:r>
            <a:r>
              <a:rPr lang="ru-RU" sz="2800" dirty="0" smtClean="0">
                <a:solidFill>
                  <a:srgbClr val="FF0000"/>
                </a:solidFill>
              </a:rPr>
              <a:t> силы зависимости. Различения понятий "зависимость" и "физическая зависимость". Факторы риска формирования пагубных пристрастий. Влияние наследственности.</a:t>
            </a:r>
            <a:endParaRPr lang="ru-RU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4286250" y="714375"/>
            <a:ext cx="4857750" cy="6858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Синдром приобретенного иммунодефицита (СПИД). ВИЧ-инфекция, подобно пожару, охватила сейчас почти все континенты. За необычайно короткое время она стала проблемой номер один для Всемирной организации здравоохранения и </a:t>
            </a:r>
            <a:r>
              <a:rPr lang="ru-RU" sz="2800" dirty="0" smtClean="0"/>
              <a:t>ООН</a:t>
            </a:r>
            <a:endParaRPr lang="ru-RU" sz="2800" dirty="0"/>
          </a:p>
        </p:txBody>
      </p:sp>
      <p:pic>
        <p:nvPicPr>
          <p:cNvPr id="5" name="Picture 2" descr="Картинка 91 из 23992">
            <a:hlinkClick r:id="rId2"/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43063"/>
            <a:ext cx="4114800" cy="434975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85786" y="285728"/>
            <a:ext cx="34745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 </a:t>
            </a:r>
            <a:r>
              <a:rPr lang="ru-RU" sz="54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</a:t>
            </a:r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и </a:t>
            </a:r>
            <a:r>
              <a:rPr lang="ru-RU" sz="54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1071546"/>
            <a:ext cx="8715404" cy="400052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Georgia" pitchFamily="18" charset="0"/>
              </a:rPr>
              <a:t> </a:t>
            </a:r>
            <a:endParaRPr lang="ru-RU" dirty="0">
              <a:solidFill>
                <a:srgbClr val="FF0000"/>
              </a:solidFill>
              <a:latin typeface="Georgia" pitchFamily="18" charset="0"/>
            </a:endParaRPr>
          </a:p>
        </p:txBody>
      </p:sp>
      <p:pic>
        <p:nvPicPr>
          <p:cNvPr id="5" name="Picture 2" descr="Картинка 17 из 2399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285728"/>
            <a:ext cx="8184369" cy="628654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\\Fileserver\Study\Пользователи\S91625067\Мои документы\Мои рисунки\здоровой образ жизни\жщыа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000108"/>
            <a:ext cx="3349212" cy="452596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000496" y="785794"/>
            <a:ext cx="47148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Здоровье</a:t>
            </a:r>
            <a:r>
              <a:rPr lang="ru-RU" sz="2800" dirty="0" smtClean="0">
                <a:solidFill>
                  <a:schemeClr val="accent2"/>
                </a:solidFill>
              </a:rPr>
              <a:t> </a:t>
            </a:r>
            <a:r>
              <a:rPr lang="ru-RU" sz="2800" dirty="0" smtClean="0"/>
              <a:t>- это состояние полного физического, духовного и социального благополучия, а не только отсутствия болезней и физических дефектов. Необходимость заботы о своем здоровье. Рациональное питание - еще одна из мер профилактики многих заболеваний.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а 1 из 2399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28736"/>
            <a:ext cx="8970088" cy="542926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887476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БЛАГОДОРИМ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\\Fileserver\Study\Пользователи\S91603045\Мои документы\Пылаева А.И\zozh-nark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4348" y="0"/>
            <a:ext cx="7753352" cy="135729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Georgia" pitchFamily="18" charset="0"/>
              </a:rPr>
              <a:t>Скажи наркотикам СТОП</a:t>
            </a:r>
            <a:endParaRPr lang="ru-RU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\\Fileserver\Study\Пользователи\S91603045\Мои документы\Пылаева А.И\473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285884"/>
            <a:ext cx="8643998" cy="5357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\\Fileserver\Study\Пользователи\S91604047\Мои документы\Мои рисунки\prn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166"/>
            <a:ext cx="5304272" cy="471490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572000" y="1595021"/>
            <a:ext cx="457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hlinkClick r:id="rId3" action="ppaction://hlinkfile"/>
              </a:rPr>
              <a:t>Проблема наркомании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– одна из сложнейших медицинских и социальных проблем. В ней, как в лакмусовой бумажке, проявляются элементы социологии, медицины, юриспруденции, психологии, научной теории и общественной практики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14348" y="285728"/>
            <a:ext cx="7467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Georgia" pitchFamily="18" charset="0"/>
              </a:rPr>
              <a:t>Подумай…!!!</a:t>
            </a:r>
            <a:endParaRPr lang="ru-RU" dirty="0">
              <a:solidFill>
                <a:srgbClr val="FF0000"/>
              </a:solidFill>
              <a:latin typeface="Georgia" pitchFamily="18" charset="0"/>
            </a:endParaRPr>
          </a:p>
        </p:txBody>
      </p:sp>
      <p:pic>
        <p:nvPicPr>
          <p:cNvPr id="2051" name="Picture 3" descr="\\Fileserver\Study\Пользователи\S91603045\Мои документы\Пылаева А.И\narko_n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428736"/>
            <a:ext cx="7000924" cy="51106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\\Fileserver\Study\Пользователи\S91625067\Мои документы\Мои рисунки\здоровой образ жизни\е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071546"/>
            <a:ext cx="2928958" cy="463483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357554" y="214290"/>
            <a:ext cx="578644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Наркотики и злоупотребление ими. Механизм наркотической толерантности. Депрессанты. Спирт: химическое вещество и напиток. Алкоголь в организме. Уровень алкоголя в крови. Алкоголь и вождение. Как мы пьянеем. Похмелье. Стадии алкоголизма.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\\Fileserver\Study\Пользователи\S91603045\Мои документы\Пылаева А.И\imag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214422"/>
            <a:ext cx="7737499" cy="546267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285852" y="214290"/>
            <a:ext cx="67781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Вот что бывает…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\\Fileserver\Study\Пользователи\S91603045\Мои документы\Пылаева А.И\moz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1831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\\Fileserver\Study\Пользователи\S91603045\Мои документы\Пылаева А.И\b_graf01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785794"/>
            <a:ext cx="7572428" cy="625421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491629" y="0"/>
            <a:ext cx="631134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Страшные цифры</a:t>
            </a:r>
            <a:endParaRPr lang="ru-RU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103</TotalTime>
  <Words>336</Words>
  <Application>Microsoft Office PowerPoint</Application>
  <PresentationFormat>Экран (4:3)</PresentationFormat>
  <Paragraphs>22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Техническая</vt:lpstr>
      <vt:lpstr>Слайд 1</vt:lpstr>
      <vt:lpstr>Слайд 2</vt:lpstr>
      <vt:lpstr>Скажи наркотикам СТОП</vt:lpstr>
      <vt:lpstr>Слайд 4</vt:lpstr>
      <vt:lpstr>Подумай…!!!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Детский алкоголизм:</vt:lpstr>
      <vt:lpstr>Слайд 15</vt:lpstr>
      <vt:lpstr>Слайд 16</vt:lpstr>
      <vt:lpstr> 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226</cp:lastModifiedBy>
  <cp:revision>13</cp:revision>
  <dcterms:modified xsi:type="dcterms:W3CDTF">2009-11-18T07:52:45Z</dcterms:modified>
</cp:coreProperties>
</file>